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13716000" cx="2438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6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8.xml"/><Relationship Id="rId44" Type="http://schemas.openxmlformats.org/officeDocument/2006/relationships/font" Target="fonts/HelveticaNeueLight-bold.fntdata"/><Relationship Id="rId21" Type="http://schemas.openxmlformats.org/officeDocument/2006/relationships/slide" Target="slides/slide17.xml"/><Relationship Id="rId43" Type="http://schemas.openxmlformats.org/officeDocument/2006/relationships/font" Target="fonts/HelveticaNeueLight-regular.fntdata"/><Relationship Id="rId24" Type="http://schemas.openxmlformats.org/officeDocument/2006/relationships/slide" Target="slides/slide20.xml"/><Relationship Id="rId46" Type="http://schemas.openxmlformats.org/officeDocument/2006/relationships/font" Target="fonts/HelveticaNeueLight-boldItalic.fntdata"/><Relationship Id="rId23" Type="http://schemas.openxmlformats.org/officeDocument/2006/relationships/slide" Target="slides/slide19.xml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Light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Light-bold.fntdata"/><Relationship Id="rId17" Type="http://schemas.openxmlformats.org/officeDocument/2006/relationships/slide" Target="slides/slide13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e41071f19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ce41071f19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e7e588022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de maratona de programação</a:t>
            </a:r>
            <a:endParaRPr/>
          </a:p>
        </p:txBody>
      </p:sp>
      <p:sp>
        <p:nvSpPr>
          <p:cNvPr id="178" name="Google Shape;178;gce7e588022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e7e588022_3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Não tentem o acesso ao olimpo antes de terminar front.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Estamos testando também suas softskills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Nao gaste horas tentando passar naquele um casozinho que num vai nemcuaporra</a:t>
            </a:r>
            <a:br>
              <a:rPr lang="en-US" sz="1200"/>
            </a:br>
            <a:br>
              <a:rPr lang="en-US" sz="1200"/>
            </a:br>
            <a:r>
              <a:rPr lang="en-US" sz="1200"/>
              <a:t>É permitido: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- Consultar aulas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- Consultar documentação na internet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- Consultar monitores para dúvidas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- Consultar colegas para dúvidas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É proibido: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- Copiar e colar soluções prontas da internet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- Utilizar qualquer código que não saiba explicar detalhadamente seu funcionamente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- Utilizar soluções completas de colegas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0" name="Google Shape;190;gce7e588022_3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8c9fb3bb8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de maratona de programação</a:t>
            </a:r>
            <a:endParaRPr/>
          </a:p>
        </p:txBody>
      </p:sp>
      <p:sp>
        <p:nvSpPr>
          <p:cNvPr id="202" name="Google Shape;202;gd8c9fb3bb8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e41071f19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ce41071f19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1e8d5f22f_0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d1e8d5f22f_0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1e8d5f22f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d1e8d5f22f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1e8d5f22f_0_1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Lembra quando Nanda falou isso aqui na aula inaugural?</a:t>
            </a:r>
            <a:endParaRPr/>
          </a:p>
        </p:txBody>
      </p:sp>
      <p:sp>
        <p:nvSpPr>
          <p:cNvPr id="247" name="Google Shape;247;gd1e8d5f22f_0_1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1e8d5f22f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4" name="Google Shape;254;gd1e8d5f22f_0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1e8d5f22f_0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1" name="Google Shape;261;gd1e8d5f22f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8ff35e1d2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88ff35e1d2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1e8d5f22f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</a:rPr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voce fizer isso, aí sim sua formação está garantida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Esperamos que vocês vivam bons momentos aqui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Cubos - as pessoas veem nosso instagram e acham que a gente nem trabalha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 alegria no trabalho é o nosso segredo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(jogar o astral pra cima)</a:t>
            </a:r>
            <a:endParaRPr/>
          </a:p>
        </p:txBody>
      </p:sp>
      <p:sp>
        <p:nvSpPr>
          <p:cNvPr id="268" name="Google Shape;268;gd1e8d5f22f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1e8d5f22f_0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Lembram quando falamos isso no primeiro dia de aula?</a:t>
            </a:r>
            <a:br>
              <a:rPr lang="en-US">
                <a:solidFill>
                  <a:schemeClr val="dk1"/>
                </a:solidFill>
              </a:rPr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voce fizer isso, aí sim sua formação está garantida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Esperamos que vocês vivam bons momentos aqui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Cubos - as pessoas veem nosso instagram e acham que a gente nem trabalha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 alegria no trabalho é o nosso segredo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(jogar o astral pra cima)</a:t>
            </a:r>
            <a:endParaRPr/>
          </a:p>
        </p:txBody>
      </p:sp>
      <p:sp>
        <p:nvSpPr>
          <p:cNvPr id="277" name="Google Shape;277;gd1e8d5f22f_0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1e8d5f22f_0_2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>
                <a:solidFill>
                  <a:schemeClr val="dk1"/>
                </a:solidFill>
              </a:rPr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voce fizer isso, aí sim sua formação está garantida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Esperamos que vocês vivam bons momentos aqui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Cubos - as pessoas veem nosso instagram e acham que a gente nem trabalha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 alegria no trabalho é o nosso segredo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(jogar o astral pra cima)</a:t>
            </a:r>
            <a:endParaRPr/>
          </a:p>
        </p:txBody>
      </p:sp>
      <p:sp>
        <p:nvSpPr>
          <p:cNvPr id="286" name="Google Shape;286;gd1e8d5f22f_0_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1e8d5f22f_0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d1e8d5f22f_0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1e8d5f22f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Agora vou falar um pouco sobre os tipos de sanção caso esse tipo de atitude ocorra.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d1e8d5f22f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1e8d5f22f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Nanda</a:t>
            </a:r>
            <a:endParaRPr sz="1100"/>
          </a:p>
        </p:txBody>
      </p:sp>
      <p:sp>
        <p:nvSpPr>
          <p:cNvPr id="316" name="Google Shape;316;gd1e8d5f22f_0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1e8d5f22f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nanda</a:t>
            </a:r>
            <a:endParaRPr/>
          </a:p>
        </p:txBody>
      </p:sp>
      <p:sp>
        <p:nvSpPr>
          <p:cNvPr id="331" name="Google Shape;331;gd1e8d5f22f_0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a88f56848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Apresentaremos os desafio à frente, mas antes algumas informações</a:t>
            </a:r>
            <a:endParaRPr/>
          </a:p>
        </p:txBody>
      </p:sp>
      <p:sp>
        <p:nvSpPr>
          <p:cNvPr id="83" name="Google Shape;83;g8a88f56848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a88f56848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5" name="Google Shape;95;g8a88f56848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e41071f19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ce41071f19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a88f56848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 alunos </a:t>
            </a:r>
            <a:r>
              <a:rPr lang="en-US"/>
              <a:t>negligenciaram</a:t>
            </a:r>
            <a:r>
              <a:rPr lang="en-US"/>
              <a:t> o que mais gosta e também </a:t>
            </a:r>
            <a:r>
              <a:rPr lang="en-US"/>
              <a:t>negligenciaram</a:t>
            </a:r>
            <a:r>
              <a:rPr lang="en-US"/>
              <a:t> o que são bons.</a:t>
            </a:r>
            <a:endParaRPr/>
          </a:p>
        </p:txBody>
      </p:sp>
      <p:sp>
        <p:nvSpPr>
          <p:cNvPr id="120" name="Google Shape;120;g8a88f56848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e41071f19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ce41071f19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41071f19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 alunos negligenciarem o que mais gosta e também negligenciarem o que são bons.</a:t>
            </a:r>
            <a:endParaRPr/>
          </a:p>
        </p:txBody>
      </p:sp>
      <p:sp>
        <p:nvSpPr>
          <p:cNvPr id="146" name="Google Shape;146;gce41071f19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1e0c2d3cd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81e0c2d3cd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gif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gif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gif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4957763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5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6" name="Google Shape;6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1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2" name="Google Shape;172;p24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4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Semana do Desafio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Desafio de Back-end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5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183" name="Google Shape;18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1905375" y="3566825"/>
            <a:ext cx="135858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Vocês terão que criar uma API REST utilizando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, para um sistema bancário. Isso mesmo, será um sistema para um Banco Digital, com as seguintes funcionalidades: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Cadastrar conta bancária, listar, editar o usuário e excluir conta.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Realizar todas as operações básicas de um banco: depositos, saques, transferências, saldos e extratos.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1849225" y="884250"/>
            <a:ext cx="148083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Desafio de Back-end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2950" y="4030162"/>
            <a:ext cx="5753524" cy="57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26630" r="29438" t="0"/>
          <a:stretch/>
        </p:blipFill>
        <p:spPr>
          <a:xfrm>
            <a:off x="0" y="56050"/>
            <a:ext cx="9039250" cy="1371600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6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95" name="Google Shape;19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9697825" y="3536425"/>
            <a:ext cx="11324700" cy="10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Os dados serão persistidos em memória.</a:t>
            </a:r>
            <a:endParaRPr b="1"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Existe um objeto dentro do arquivo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bancodedados.js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no repositório do desafio, onde todas as transações e contas bancárias deverão ser inseridas dentro deste objeto, seguindo a estrutura existente.</a:t>
            </a:r>
            <a:endParaRPr b="1" sz="30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9697825" y="884250"/>
            <a:ext cx="12303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Persistências dos dados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7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207" name="Google Shape;20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1849225" y="4167125"/>
            <a:ext cx="13378500" cy="8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Você deverá seguir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exatamente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o que está descrito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nos requisitos do desafio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. Nada de pensar em implementar de outra forma por achar que deve.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Combinado?</a:t>
            </a:r>
            <a:endParaRPr b="1"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1849225" y="884250"/>
            <a:ext cx="148083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Importante!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29000" y="4468525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 amt="10000"/>
          </a:blip>
          <a:srcRect b="7648" l="0" r="0" t="7648"/>
          <a:stretch/>
        </p:blipFill>
        <p:spPr>
          <a:xfrm>
            <a:off x="-30150" y="0"/>
            <a:ext cx="24384006" cy="13716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18" name="Google Shape;218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8"/>
          <p:cNvSpPr txBox="1"/>
          <p:nvPr/>
        </p:nvSpPr>
        <p:spPr>
          <a:xfrm>
            <a:off x="5396450" y="4985475"/>
            <a:ext cx="132162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Dúvidas?</a:t>
            </a:r>
            <a:endParaRPr b="1" sz="10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28" name="Google Shape;228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0" name="Google Shape;230;p29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9"/>
          <p:cNvCxnSpPr/>
          <p:nvPr/>
        </p:nvCxnSpPr>
        <p:spPr>
          <a:xfrm>
            <a:off x="8167050" y="3875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9"/>
          <p:cNvSpPr txBox="1"/>
          <p:nvPr/>
        </p:nvSpPr>
        <p:spPr>
          <a:xfrm>
            <a:off x="306000" y="4542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Lembretes!</a:t>
            </a:r>
            <a:endParaRPr b="1" sz="7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0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40" name="Google Shape;240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3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2" name="Google Shape;242;p30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0"/>
          <p:cNvCxnSpPr/>
          <p:nvPr/>
        </p:nvCxnSpPr>
        <p:spPr>
          <a:xfrm>
            <a:off x="8167050" y="3875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0"/>
          <p:cNvSpPr txBox="1"/>
          <p:nvPr/>
        </p:nvSpPr>
        <p:spPr>
          <a:xfrm>
            <a:off x="306000" y="4542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Relembrando o primeiro dia de aula…</a:t>
            </a:r>
            <a:endParaRPr b="1" sz="7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1"/>
          <p:cNvPicPr preferRelativeResize="0"/>
          <p:nvPr/>
        </p:nvPicPr>
        <p:blipFill rotWithShape="1">
          <a:blip r:embed="rId3">
            <a:alphaModFix amt="40000"/>
          </a:blip>
          <a:srcRect b="10112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1908625" y="8217925"/>
            <a:ext cx="206691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“Agora é só esperar 4 meses para me transformar num(a) dev jr?”</a:t>
            </a:r>
            <a:endParaRPr b="1" i="1" sz="8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 amt="31000"/>
          </a:blip>
          <a:srcRect b="1654" l="0" r="0" t="3270"/>
          <a:stretch/>
        </p:blipFill>
        <p:spPr>
          <a:xfrm>
            <a:off x="-69725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3530400" y="5007800"/>
            <a:ext cx="173232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1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NÃO!</a:t>
            </a:r>
            <a:endParaRPr b="1" sz="161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 amt="29000"/>
          </a:blip>
          <a:srcRect b="8825" l="0" r="0" t="387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3530400" y="5007800"/>
            <a:ext cx="173232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“Ué?”</a:t>
            </a:r>
            <a:endParaRPr b="1" i="1" sz="150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75" name="Google Shape;7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" name="Google Shape;77;p16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6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Desenvolvimento de Software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Semana de Desafio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4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0"/>
            <a:ext cx="24384000" cy="139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2742475" y="1622575"/>
            <a:ext cx="173232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Seu aprendizado não</a:t>
            </a:r>
            <a:endParaRPr b="1" sz="8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depende apenas de nós</a:t>
            </a:r>
            <a:endParaRPr b="1" sz="8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2899550" y="5354200"/>
            <a:ext cx="20603100" cy="7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comprometam com essa mudança na vida de você</a:t>
            </a: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s!</a:t>
            </a:r>
            <a:endParaRPr sz="4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Montserrat"/>
              <a:buChar char="●"/>
            </a:pP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Façam </a:t>
            </a:r>
            <a:r>
              <a:rPr b="1" lang="en-US" sz="4600">
                <a:latin typeface="Montserrat"/>
                <a:ea typeface="Montserrat"/>
                <a:cs typeface="Montserrat"/>
                <a:sym typeface="Montserrat"/>
              </a:rPr>
              <a:t>TODOS </a:t>
            </a: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os exercícios e desafios!</a:t>
            </a:r>
            <a:endParaRPr sz="4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ontserrat"/>
              <a:buChar char="●"/>
            </a:pP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Serão os 6 meses mais intensos dos últimos anos!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ontserrat"/>
              <a:buChar char="●"/>
            </a:pP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Vai valer a pena!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2012300" y="300700"/>
            <a:ext cx="139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5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0"/>
            <a:ext cx="24384000" cy="139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/>
        </p:nvSpPr>
        <p:spPr>
          <a:xfrm>
            <a:off x="2742475" y="1622575"/>
            <a:ext cx="173232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Simbora derrubar o Desafio!</a:t>
            </a:r>
            <a:endParaRPr b="1" sz="8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2899550" y="4809350"/>
            <a:ext cx="20603100" cy="7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dedique e aproveite essa oportunidade para crescer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ontserrat"/>
              <a:buChar char="●"/>
            </a:pP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Revise conteúdos que forem necessários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Montserrat"/>
              <a:buChar char="●"/>
            </a:pP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Tire dúvidas sempre que tiver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Montserrat"/>
              <a:buChar char="●"/>
            </a:pP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Conte com a gente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2012300" y="300700"/>
            <a:ext cx="139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0"/>
            <a:ext cx="24384000" cy="139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/>
        </p:nvSpPr>
        <p:spPr>
          <a:xfrm>
            <a:off x="2742475" y="1622575"/>
            <a:ext cx="181437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 desafio do módulo 2 é indvidual!</a:t>
            </a:r>
            <a:endParaRPr b="1" sz="8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2899550" y="4744600"/>
            <a:ext cx="20603100" cy="7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ontserrat"/>
              <a:buChar char="●"/>
            </a:pP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Esse desafio foi pensado e estruturado pra você fazer sozinho justamente para você perceber aprendizados e dificuldades e solidificar seus conhecimentos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ontserrat"/>
              <a:buChar char="●"/>
            </a:pP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Confie no nosso processo (do curso) e no seu processo também!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ontserrat"/>
              <a:buChar char="●"/>
            </a:pPr>
            <a:r>
              <a:rPr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Você terá um feedback personalizado!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ontserrat"/>
              <a:buChar char="●"/>
            </a:pPr>
            <a:r>
              <a:rPr lang="en-US" sz="4600">
                <a:latin typeface="Montserrat"/>
                <a:ea typeface="Montserrat"/>
                <a:cs typeface="Montserrat"/>
                <a:sym typeface="Montserrat"/>
              </a:rPr>
              <a:t>Teremos o momento de desafio em equipe mais pra frente!</a:t>
            </a:r>
            <a:endParaRPr sz="4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2012300" y="300700"/>
            <a:ext cx="139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99" name="Google Shape;29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7"/>
          <p:cNvSpPr txBox="1"/>
          <p:nvPr/>
        </p:nvSpPr>
        <p:spPr>
          <a:xfrm>
            <a:off x="791725" y="4923000"/>
            <a:ext cx="21644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Relembrando: regras do jogo existem</a:t>
            </a:r>
            <a:endParaRPr b="1" sz="7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diversos contextos</a:t>
            </a:r>
            <a:endParaRPr b="1" sz="7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8"/>
          <p:cNvPicPr preferRelativeResize="0"/>
          <p:nvPr/>
        </p:nvPicPr>
        <p:blipFill rotWithShape="1">
          <a:blip r:embed="rId3">
            <a:alphaModFix amt="70000"/>
          </a:blip>
          <a:srcRect b="0" l="-6750" r="6749" t="0"/>
          <a:stretch/>
        </p:blipFill>
        <p:spPr>
          <a:xfrm>
            <a:off x="14727784" y="0"/>
            <a:ext cx="965621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8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38"/>
          <p:cNvGrpSpPr/>
          <p:nvPr/>
        </p:nvGrpSpPr>
        <p:grpSpPr>
          <a:xfrm flipH="1" rot="5400000">
            <a:off x="3474525" y="5904675"/>
            <a:ext cx="24444300" cy="1906650"/>
            <a:chOff x="-30150" y="12383050"/>
            <a:chExt cx="24444300" cy="1906650"/>
          </a:xfrm>
        </p:grpSpPr>
        <p:pic>
          <p:nvPicPr>
            <p:cNvPr id="310" name="Google Shape;31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3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8"/>
          <p:cNvSpPr txBox="1"/>
          <p:nvPr/>
        </p:nvSpPr>
        <p:spPr>
          <a:xfrm>
            <a:off x="1217725" y="3117900"/>
            <a:ext cx="14621100" cy="80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Font typeface="Montserrat"/>
              <a:buChar char="●"/>
            </a:pPr>
            <a:r>
              <a:rPr lang="en-US" sz="4400">
                <a:latin typeface="Montserrat"/>
                <a:ea typeface="Montserrat"/>
                <a:cs typeface="Montserrat"/>
                <a:sym typeface="Montserrat"/>
              </a:rPr>
              <a:t>Entre as </a:t>
            </a:r>
            <a:r>
              <a:rPr b="1" i="1" lang="en-US" sz="4400">
                <a:latin typeface="Montserrat"/>
                <a:ea typeface="Montserrat"/>
                <a:cs typeface="Montserrat"/>
                <a:sym typeface="Montserrat"/>
              </a:rPr>
              <a:t>Responsabilidade dos Estudantes</a:t>
            </a:r>
            <a:r>
              <a:rPr lang="en-US" sz="4400">
                <a:latin typeface="Montserrat"/>
                <a:ea typeface="Montserrat"/>
                <a:cs typeface="Montserrat"/>
                <a:sym typeface="Montserrat"/>
              </a:rPr>
              <a:t>, estão:</a:t>
            </a:r>
            <a:endParaRPr sz="4400">
              <a:latin typeface="Montserrat"/>
              <a:ea typeface="Montserrat"/>
              <a:cs typeface="Montserrat"/>
              <a:sym typeface="Montserrat"/>
            </a:endParaRPr>
          </a:p>
          <a:p>
            <a:pPr indent="-469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Char char="○"/>
            </a:pPr>
            <a:r>
              <a:rPr lang="en-US" sz="3800">
                <a:latin typeface="Montserrat"/>
                <a:ea typeface="Montserrat"/>
                <a:cs typeface="Montserrat"/>
                <a:sym typeface="Montserrat"/>
              </a:rPr>
              <a:t>Agir com honestidade acadêmica e comportamentos favoráveis à aprendizagem e à convivência respeitosa;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  <a:p>
            <a:pPr indent="-469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Char char="○"/>
            </a:pPr>
            <a:r>
              <a:rPr lang="en-US" sz="3800">
                <a:latin typeface="Montserrat"/>
                <a:ea typeface="Montserrat"/>
                <a:cs typeface="Montserrat"/>
                <a:sym typeface="Montserrat"/>
              </a:rPr>
              <a:t>Elaborar as próprias atividades avaliativas, </a:t>
            </a:r>
            <a:r>
              <a:rPr b="1" lang="en-US" sz="3800">
                <a:latin typeface="Montserrat"/>
                <a:ea typeface="Montserrat"/>
                <a:cs typeface="Montserrat"/>
                <a:sym typeface="Montserrat"/>
              </a:rPr>
              <a:t>sendo proibido qualquer tipo de plágio.</a:t>
            </a:r>
            <a:endParaRPr b="1" sz="3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Observações:</a:t>
            </a:r>
            <a:r>
              <a:rPr lang="en-US" sz="38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8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800"/>
              <a:buFont typeface="Montserrat"/>
              <a:buChar char="-"/>
            </a:pPr>
            <a:r>
              <a:rPr lang="en-US" sz="38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Plagiar é apresentar algo como de sua própria autoria sendo que na verdade foi produzido por outra pessoa. </a:t>
            </a:r>
            <a:endParaRPr sz="38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800"/>
              <a:buFont typeface="Montserrat"/>
              <a:buChar char="-"/>
            </a:pPr>
            <a:r>
              <a:rPr lang="en-US" sz="38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É impossível duas pessoas escreverem códigos iguais.</a:t>
            </a:r>
            <a:endParaRPr sz="38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800"/>
              <a:buFont typeface="Montserrat"/>
              <a:buChar char="-"/>
            </a:pPr>
            <a:r>
              <a:rPr lang="en-US" sz="38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Plagiar, além de ser antiético, não vai te preparar para atuar no mercado de trabalho.</a:t>
            </a:r>
            <a:endParaRPr sz="38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1489875" y="821425"/>
            <a:ext cx="14307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Nossa Cartilha de </a:t>
            </a:r>
            <a:endParaRPr b="1" sz="7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Conduta</a:t>
            </a:r>
            <a:endParaRPr b="1" sz="7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9"/>
          <p:cNvPicPr preferRelativeResize="0"/>
          <p:nvPr/>
        </p:nvPicPr>
        <p:blipFill rotWithShape="1">
          <a:blip r:embed="rId3">
            <a:alphaModFix amt="60000"/>
          </a:blip>
          <a:srcRect b="5500" l="12317" r="17777" t="5500"/>
          <a:stretch/>
        </p:blipFill>
        <p:spPr>
          <a:xfrm>
            <a:off x="-94325" y="-299925"/>
            <a:ext cx="7923949" cy="15114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39"/>
          <p:cNvGrpSpPr/>
          <p:nvPr/>
        </p:nvGrpSpPr>
        <p:grpSpPr>
          <a:xfrm>
            <a:off x="7098025" y="-5364150"/>
            <a:ext cx="14971638" cy="24444300"/>
            <a:chOff x="7098025" y="-5364150"/>
            <a:chExt cx="14971638" cy="24444300"/>
          </a:xfrm>
        </p:grpSpPr>
        <p:sp>
          <p:nvSpPr>
            <p:cNvPr id="320" name="Google Shape;320;p39"/>
            <p:cNvSpPr/>
            <p:nvPr/>
          </p:nvSpPr>
          <p:spPr>
            <a:xfrm>
              <a:off x="8319463" y="-179600"/>
              <a:ext cx="13750200" cy="141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39"/>
            <p:cNvGrpSpPr/>
            <p:nvPr/>
          </p:nvGrpSpPr>
          <p:grpSpPr>
            <a:xfrm rot="-5400000">
              <a:off x="-4170800" y="5904675"/>
              <a:ext cx="24444300" cy="1906650"/>
              <a:chOff x="-30150" y="12383050"/>
              <a:chExt cx="24444300" cy="1906650"/>
            </a:xfrm>
          </p:grpSpPr>
          <p:pic>
            <p:nvPicPr>
              <p:cNvPr id="322" name="Google Shape;322;p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92278" y="12383050"/>
                <a:ext cx="2171897" cy="9749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" name="Google Shape;323;p39"/>
              <p:cNvSpPr/>
              <p:nvPr/>
            </p:nvSpPr>
            <p:spPr>
              <a:xfrm rot="10800000">
                <a:off x="-30150" y="13081600"/>
                <a:ext cx="24444300" cy="120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24" name="Google Shape;324;p39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/>
        </p:nvSpPr>
        <p:spPr>
          <a:xfrm>
            <a:off x="8304325" y="4260900"/>
            <a:ext cx="13383000" cy="80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4800"/>
              <a:buChar char="●"/>
            </a:pPr>
            <a:r>
              <a:rPr lang="en-US" sz="48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O aluno envolvido terá o desafio em questão </a:t>
            </a:r>
            <a:r>
              <a:rPr b="1" lang="en-US" sz="48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anulado.</a:t>
            </a:r>
            <a:r>
              <a:rPr lang="en-US" sz="48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 Ou seja: </a:t>
            </a:r>
            <a:endParaRPr sz="4800">
              <a:solidFill>
                <a:srgbClr val="1D1C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D1C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4800"/>
              <a:buFont typeface="Montserrat"/>
              <a:buChar char="-"/>
            </a:pPr>
            <a:r>
              <a:rPr b="1" lang="en-US" sz="48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o desafio não será corrigido</a:t>
            </a:r>
            <a:r>
              <a:rPr lang="en-US" sz="48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4800">
              <a:solidFill>
                <a:srgbClr val="1D1C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4800"/>
              <a:buFont typeface="Montserrat"/>
              <a:buChar char="-"/>
            </a:pPr>
            <a:r>
              <a:rPr b="1" lang="en-US" sz="48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o desafio não contará como feito</a:t>
            </a:r>
            <a:r>
              <a:rPr lang="en-US" sz="4800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4800">
              <a:solidFill>
                <a:srgbClr val="1D1C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D1C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É importante reforçar que a trajetória do aluno é observada e avaliada tanto de maneira qualitativa, quanto quantitativa.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8304325" y="1235075"/>
            <a:ext cx="136347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Consequências do Plágio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19951550" y="7170250"/>
            <a:ext cx="888300" cy="868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18253550" y="6301750"/>
            <a:ext cx="888300" cy="868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>
            <p:ph type="title"/>
          </p:nvPr>
        </p:nvSpPr>
        <p:spPr>
          <a:xfrm>
            <a:off x="3665100" y="3971688"/>
            <a:ext cx="17053800" cy="25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300">
                <a:latin typeface="Montserrat"/>
                <a:ea typeface="Montserrat"/>
                <a:cs typeface="Montserrat"/>
                <a:sym typeface="Montserrat"/>
              </a:rPr>
              <a:t>Contamos com vocês!!</a:t>
            </a:r>
            <a:endParaRPr b="1" i="1" sz="5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6" name="Google Shape;336;p40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40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8" name="Google Shape;338;p40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39" name="Google Shape;33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4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" name="Google Shape;341;p40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 amt="73000"/>
          </a:blip>
          <a:srcRect b="0" l="35357" r="36572" t="0"/>
          <a:stretch/>
        </p:blipFill>
        <p:spPr>
          <a:xfrm>
            <a:off x="16340225" y="0"/>
            <a:ext cx="804377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7"/>
          <p:cNvGrpSpPr/>
          <p:nvPr/>
        </p:nvGrpSpPr>
        <p:grpSpPr>
          <a:xfrm flipH="1" rot="5400000">
            <a:off x="4084125" y="5371275"/>
            <a:ext cx="24444300" cy="1906650"/>
            <a:chOff x="-30150" y="12383050"/>
            <a:chExt cx="24444300" cy="1906650"/>
          </a:xfrm>
        </p:grpSpPr>
        <p:pic>
          <p:nvPicPr>
            <p:cNvPr id="89" name="Google Shape;8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1676775" y="3871625"/>
            <a:ext cx="142473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Início: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hoje (20/04) às 18h30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Fim: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Domingo (01/05) às 23h59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AutoNum type="arabicPeriod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O desafio de Back consistirá em construir uma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API REST</a:t>
            </a:r>
            <a:endParaRPr b="1"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849225" y="884250"/>
            <a:ext cx="148083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Detalhes dos desafios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2085" l="0" r="35467" t="0"/>
          <a:stretch/>
        </p:blipFill>
        <p:spPr>
          <a:xfrm>
            <a:off x="0" y="0"/>
            <a:ext cx="90392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8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00" name="Google Shape;10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9525375" y="3536425"/>
            <a:ext cx="12663900" cy="10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○"/>
            </a:pP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18:30 às 21:30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: tirar dúvidas e ter suporte de nossos monitores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○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Teremos monitoria todos os dias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Não teremos aula de Soft Skills na próxima quinta-feira, nem conteúdo novo! A semana será para se dedicar ao desafio.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Horários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12" name="Google Shape;112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4" name="Google Shape;114;p19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9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Semana do Desafio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Dicas PRECIOSAS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13708475" y="4828500"/>
            <a:ext cx="10000200" cy="7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Char char="●"/>
            </a:pP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Durante a semana do desafio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os monitores estarão disponíveis todos os dias</a:t>
            </a:r>
            <a:endParaRPr b="1" sz="4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Char char="●"/>
            </a:pP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você der preferência somente a um monitor ou ao professor, isso vai te </a:t>
            </a: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prejudicar</a:t>
            </a: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4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Char char="●"/>
            </a:pP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Tirar dúvidas é essencial para o seu crescimento.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Vocês terão 3 horas de monitoria por dia. Use!</a:t>
            </a:r>
            <a:endParaRPr b="1" sz="4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65869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13188800" y="2460975"/>
            <a:ext cx="11434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#1 Saibam utilizar a monitoria! 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7" name="Google Shape;127;p20"/>
          <p:cNvGrpSpPr/>
          <p:nvPr/>
        </p:nvGrpSpPr>
        <p:grpSpPr>
          <a:xfrm>
            <a:off x="1487275" y="318875"/>
            <a:ext cx="9307575" cy="13193225"/>
            <a:chOff x="1487275" y="318875"/>
            <a:chExt cx="9307575" cy="13193225"/>
          </a:xfrm>
        </p:grpSpPr>
        <p:pic>
          <p:nvPicPr>
            <p:cNvPr id="128" name="Google Shape;128;p20"/>
            <p:cNvPicPr preferRelativeResize="0"/>
            <p:nvPr/>
          </p:nvPicPr>
          <p:blipFill rotWithShape="1">
            <a:blip r:embed="rId5">
              <a:alphaModFix/>
            </a:blip>
            <a:srcRect b="0" l="27896" r="27892" t="0"/>
            <a:stretch/>
          </p:blipFill>
          <p:spPr>
            <a:xfrm>
              <a:off x="1487275" y="318875"/>
              <a:ext cx="9307575" cy="1319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61744">
              <a:off x="5485047" y="1465756"/>
              <a:ext cx="1327331" cy="518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49821">
              <a:off x="5423094" y="2216097"/>
              <a:ext cx="1487709" cy="5186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20"/>
          <p:cNvSpPr txBox="1"/>
          <p:nvPr/>
        </p:nvSpPr>
        <p:spPr>
          <a:xfrm rot="-593338">
            <a:off x="5474915" y="1387449"/>
            <a:ext cx="1589618" cy="66139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 rot="-1946">
            <a:off x="5322453" y="2225563"/>
            <a:ext cx="15897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 rot="-1951">
            <a:off x="1961673" y="4934852"/>
            <a:ext cx="8457301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latin typeface="Montserrat"/>
                <a:ea typeface="Montserrat"/>
                <a:cs typeface="Montserrat"/>
                <a:sym typeface="Montserrat"/>
              </a:rPr>
              <a:t>???</a:t>
            </a:r>
            <a:endParaRPr sz="20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609025" y="5901700"/>
            <a:ext cx="10000200" cy="6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NÃO 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pirem nisso de ter que estar perfeito.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Façam o 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básico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nos primeiros dias, depois incrementem.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Sério 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mesmo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11849825" y="-36900"/>
            <a:ext cx="10360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0" l="38160" r="40883" t="79820"/>
          <a:stretch/>
        </p:blipFill>
        <p:spPr>
          <a:xfrm rot="-5400000">
            <a:off x="9273375" y="2439448"/>
            <a:ext cx="5161301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249025" y="2484450"/>
            <a:ext cx="10360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#2 Feito é melhor do que perfeito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9151" y="1559050"/>
            <a:ext cx="10000200" cy="100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13507825" y="4886425"/>
            <a:ext cx="10366500" cy="7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Sabemos que essa semana é intensa, mas nada de ficar 12h sentado direto no computador codando. Isso 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não 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ajuda.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Faça pausas ao longo do dia. Não ache que a vida de vocês depende dessa semana. Cuidado com as vozes sabotadoras.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59773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3507825" y="2332050"/>
            <a:ext cx="97653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#3 Inspira, respira, não pira!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5">
            <a:alphaModFix/>
          </a:blip>
          <a:srcRect b="0" l="12193" r="9742" t="0"/>
          <a:stretch/>
        </p:blipFill>
        <p:spPr>
          <a:xfrm>
            <a:off x="854975" y="2387250"/>
            <a:ext cx="10445150" cy="99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 amt="10000"/>
          </a:blip>
          <a:srcRect b="7648" l="0" r="0" t="7648"/>
          <a:stretch/>
        </p:blipFill>
        <p:spPr>
          <a:xfrm>
            <a:off x="-30150" y="0"/>
            <a:ext cx="24384006" cy="13716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2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60" name="Google Shape;16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2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3"/>
          <p:cNvSpPr txBox="1"/>
          <p:nvPr/>
        </p:nvSpPr>
        <p:spPr>
          <a:xfrm>
            <a:off x="5396450" y="4985475"/>
            <a:ext cx="132162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Dúvidas?</a:t>
            </a:r>
            <a:endParaRPr b="1" sz="10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